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8" r:id="rId2"/>
    <p:sldId id="257" r:id="rId3"/>
    <p:sldId id="256" r:id="rId4"/>
    <p:sldId id="259" r:id="rId5"/>
    <p:sldId id="264" r:id="rId6"/>
    <p:sldId id="270" r:id="rId7"/>
    <p:sldId id="265" r:id="rId8"/>
    <p:sldId id="271" r:id="rId9"/>
    <p:sldId id="275" r:id="rId10"/>
    <p:sldId id="267" r:id="rId11"/>
    <p:sldId id="266" r:id="rId12"/>
    <p:sldId id="276" r:id="rId13"/>
    <p:sldId id="269" r:id="rId14"/>
    <p:sldId id="268" r:id="rId15"/>
    <p:sldId id="272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C7DB3-3118-43C0-B04A-82284D88557E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EE8E8-764C-4764-96F8-934B10535D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EE8E8-764C-4764-96F8-934B10535D9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EE8E8-764C-4764-96F8-934B10535D9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C776-BC8C-4585-BBC8-00FEBA9363DA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F668A-3FE1-4891-9954-F34869724168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C6F71-178E-46C6-9790-3FDB5ADAEFC6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A4B71-18C6-4CFC-BCD1-827A63EECDF9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A3CCD-AABF-4166-B119-142A09B97957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0E3F-C809-4CA9-AD61-3D944B3BCD73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25C22-6695-41BD-AF36-67CC423A4DB3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0CF38-3BB5-42F0-A2BB-7BCA9AEEC249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C132-1334-40B0-89A6-E06E231476EE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323C-D0D1-4A3D-85E7-8949184B253E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C67A-FC05-45DB-93E9-591D28EE84F9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A21B4-8CD3-488C-80FF-222D86D6C5D7}" type="datetime1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1AD3A-444D-4B03-9C26-56B77B85AD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wmf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24.wmf"/><Relationship Id="rId7" Type="http://schemas.openxmlformats.org/officeDocument/2006/relationships/image" Target="../media/image27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wmf"/><Relationship Id="rId5" Type="http://schemas.openxmlformats.org/officeDocument/2006/relationships/image" Target="../media/image6.wmf"/><Relationship Id="rId4" Type="http://schemas.openxmlformats.org/officeDocument/2006/relationships/image" Target="../media/image2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jpeg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914400"/>
            <a:ext cx="71865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TW" alt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DFKai-SB" pitchFamily="65" charset="-120"/>
                <a:ea typeface="DFKai-SB" pitchFamily="65" charset="-120"/>
              </a:rPr>
              <a:t>移民的故事</a:t>
            </a:r>
            <a:r>
              <a:rPr lang="en-US" altLang="zh-TW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DFKai-SB" pitchFamily="65" charset="-120"/>
                <a:ea typeface="DFKai-SB" pitchFamily="65" charset="-120"/>
              </a:rPr>
              <a:t>:</a:t>
            </a:r>
            <a:r>
              <a:rPr lang="zh-CN" alt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DFKai-SB" pitchFamily="65" charset="-120"/>
                <a:ea typeface="DFKai-SB" pitchFamily="65" charset="-120"/>
              </a:rPr>
              <a:t>华</a:t>
            </a:r>
            <a:r>
              <a:rPr lang="zh-TW" altLang="en-U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DFKai-SB" pitchFamily="65" charset="-120"/>
                <a:ea typeface="DFKai-SB" pitchFamily="65" charset="-120"/>
              </a:rPr>
              <a:t>人</a:t>
            </a:r>
            <a:endParaRPr lang="en-US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1026" name="Picture 2" descr="C:\Users\Li\AppData\Local\Microsoft\Windows\Temporary Internet Files\Content.IE5\6SNZCFTB\MC90023146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209800"/>
            <a:ext cx="4522206" cy="2592309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 descr="http://www.netstate.com/states/maps/images/ca_outli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828800"/>
            <a:ext cx="3535680" cy="4821381"/>
          </a:xfrm>
          <a:prstGeom prst="rect">
            <a:avLst/>
          </a:prstGeom>
          <a:noFill/>
        </p:spPr>
      </p:pic>
      <p:pic>
        <p:nvPicPr>
          <p:cNvPr id="4" name="Picture 7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124200"/>
            <a:ext cx="3429000" cy="3399213"/>
          </a:xfrm>
          <a:prstGeom prst="rect">
            <a:avLst/>
          </a:prstGeom>
          <a:noFill/>
        </p:spPr>
      </p:pic>
      <p:sp>
        <p:nvSpPr>
          <p:cNvPr id="9" name="Cloud Callout 8"/>
          <p:cNvSpPr/>
          <p:nvPr/>
        </p:nvSpPr>
        <p:spPr>
          <a:xfrm rot="2275240">
            <a:off x="6310018" y="2137312"/>
            <a:ext cx="2458200" cy="2067431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loud Callout 10"/>
          <p:cNvSpPr/>
          <p:nvPr/>
        </p:nvSpPr>
        <p:spPr>
          <a:xfrm rot="16874368">
            <a:off x="414660" y="2088705"/>
            <a:ext cx="2188165" cy="2020135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85800" y="304800"/>
            <a:ext cx="73914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许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多</a:t>
            </a:r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广东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人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就去了加州做</a:t>
            </a:r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铁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路工人</a:t>
            </a:r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了</a:t>
            </a:r>
            <a:r>
              <a:rPr lang="en-US" altLang="zh-TW" sz="4800" dirty="0" smtClean="0"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 </a:t>
            </a:r>
            <a:endParaRPr lang="en-US" altLang="zh-TW" sz="48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dirty="0"/>
          </a:p>
        </p:txBody>
      </p:sp>
      <p:pic>
        <p:nvPicPr>
          <p:cNvPr id="1026" name="Picture 2" descr="C:\Users\Owner\AppData\Local\Microsoft\Windows\Temporary Internet Files\Content.IE5\LN5DRA9Q\MC90043982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895600"/>
            <a:ext cx="685800" cy="685800"/>
          </a:xfrm>
          <a:prstGeom prst="rect">
            <a:avLst/>
          </a:prstGeom>
          <a:noFill/>
        </p:spPr>
      </p:pic>
      <p:pic>
        <p:nvPicPr>
          <p:cNvPr id="10" name="Picture 2" descr="C:\Users\Owner\AppData\Local\Microsoft\Windows\Temporary Internet Files\Content.IE5\LN5DRA9Q\MC90043982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2667000"/>
            <a:ext cx="685800" cy="685800"/>
          </a:xfrm>
          <a:prstGeom prst="rect">
            <a:avLst/>
          </a:prstGeom>
          <a:noFill/>
        </p:spPr>
      </p:pic>
      <p:pic>
        <p:nvPicPr>
          <p:cNvPr id="12" name="Picture 2" descr="C:\Users\Owner\AppData\Local\Microsoft\Windows\Temporary Internet Files\Content.IE5\LN5DRA9Q\MC90043982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438400"/>
            <a:ext cx="685800" cy="685800"/>
          </a:xfrm>
          <a:prstGeom prst="rect">
            <a:avLst/>
          </a:prstGeom>
          <a:noFill/>
        </p:spPr>
      </p:pic>
      <p:pic>
        <p:nvPicPr>
          <p:cNvPr id="15" name="Picture 2" descr="C:\Users\Owner\AppData\Local\Microsoft\Windows\Temporary Internet Files\Content.IE5\LN5DRA9Q\MC90043982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124200"/>
            <a:ext cx="685800" cy="685800"/>
          </a:xfrm>
          <a:prstGeom prst="rect">
            <a:avLst/>
          </a:prstGeom>
          <a:noFill/>
        </p:spPr>
      </p:pic>
      <p:pic>
        <p:nvPicPr>
          <p:cNvPr id="16" name="Picture 2" descr="C:\Users\Owner\AppData\Local\Microsoft\Windows\Temporary Internet Files\Content.IE5\LKLBCOS6\MC900229183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2133600"/>
            <a:ext cx="1826971" cy="1778508"/>
          </a:xfrm>
          <a:prstGeom prst="rect">
            <a:avLst/>
          </a:prstGeom>
          <a:noFill/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ct.concrete.org.uk/images/world-map-outline.jpg"/>
          <p:cNvPicPr>
            <a:picLocks noChangeAspect="1" noChangeArrowheads="1"/>
          </p:cNvPicPr>
          <p:nvPr/>
        </p:nvPicPr>
        <p:blipFill>
          <a:blip r:embed="rId2" cstate="print"/>
          <a:srcRect l="3226" r="5645"/>
          <a:stretch>
            <a:fillRect/>
          </a:stretch>
        </p:blipFill>
        <p:spPr bwMode="auto">
          <a:xfrm>
            <a:off x="228600" y="838200"/>
            <a:ext cx="8610600" cy="44958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2590800" y="2286000"/>
            <a:ext cx="12954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248400" y="2133600"/>
            <a:ext cx="1600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362200" y="3048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中</a:t>
            </a:r>
            <a:r>
              <a:rPr lang="zh-CN" altLang="en-US" sz="48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国</a:t>
            </a:r>
            <a:endParaRPr lang="en-US" sz="48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81800" y="3810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美</a:t>
            </a:r>
            <a:r>
              <a:rPr lang="zh-CN" altLang="en-US" sz="4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国</a:t>
            </a:r>
            <a:endParaRPr lang="en-US" sz="44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3" name="Right Arrow 12"/>
          <p:cNvSpPr/>
          <p:nvPr/>
        </p:nvSpPr>
        <p:spPr>
          <a:xfrm rot="21009141">
            <a:off x="3874752" y="2951158"/>
            <a:ext cx="2438400" cy="762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1507" name="Picture 3" descr="C:\Users\Owner\AppData\Local\Microsoft\Windows\Temporary Internet Files\Content.IE5\C0JX8ECH\MC9002872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590800"/>
            <a:ext cx="2153216" cy="143950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1066800" y="4953000"/>
            <a:ext cx="7239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他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们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太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穷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了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连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坐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船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的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钱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都是借來的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.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他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们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的工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钱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也很少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.</a:t>
            </a:r>
            <a:r>
              <a:rPr lang="zh-TW" altLang="en-US" sz="2400" dirty="0" smtClean="0">
                <a:latin typeface="DFKai-SB" pitchFamily="65" charset="-120"/>
                <a:ea typeface="DFKai-SB" pitchFamily="65" charset="-120"/>
              </a:rPr>
              <a:t>                      </a:t>
            </a:r>
            <a:r>
              <a:rPr lang="en-US" altLang="zh-TW" sz="2400" dirty="0" smtClean="0">
                <a:latin typeface="DFKai-SB" pitchFamily="65" charset="-120"/>
                <a:ea typeface="DFKai-SB" pitchFamily="65" charset="-120"/>
              </a:rPr>
              <a:t> </a:t>
            </a:r>
            <a:endParaRPr lang="en-US" sz="24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38400" y="40386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133600" y="3810000"/>
            <a:ext cx="83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latin typeface="標楷體" pitchFamily="65" charset="-120"/>
                <a:ea typeface="標楷體" pitchFamily="65" charset="-120"/>
              </a:rPr>
              <a:t>船</a:t>
            </a:r>
            <a:endParaRPr lang="en-US" altLang="zh-TW" sz="36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TW" dirty="0" err="1" smtClean="0"/>
              <a:t>chuán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96 -0.00485 L 0.37396 -0.0714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819400"/>
            <a:ext cx="3326836" cy="329793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04800" y="381000"/>
            <a:ext cx="8229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虽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然中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人很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勤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快的工作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可是常常有人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欺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負他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们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看不起他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们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.</a:t>
            </a:r>
            <a:endParaRPr lang="en-US" sz="4400" dirty="0" smtClean="0">
              <a:latin typeface="DFKai-SB" pitchFamily="65" charset="-120"/>
              <a:ea typeface="DFKai-SB" pitchFamily="65" charset="-120"/>
              <a:cs typeface="Arial Unicode MS" pitchFamily="34" charset="-120"/>
            </a:endParaRPr>
          </a:p>
          <a:p>
            <a:endParaRPr lang="en-US" sz="2400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2051" name="Picture 3" descr="C:\Users\Owner\AppData\Local\Microsoft\Windows\Temporary Internet Files\Content.IE5\E4OI8CQC\MC900232130[1].wmf"/>
          <p:cNvPicPr>
            <a:picLocks noChangeAspect="1" noChangeArrowheads="1"/>
          </p:cNvPicPr>
          <p:nvPr/>
        </p:nvPicPr>
        <p:blipFill>
          <a:blip r:embed="rId3" cstate="print"/>
          <a:srcRect r="28751"/>
          <a:stretch>
            <a:fillRect/>
          </a:stretch>
        </p:blipFill>
        <p:spPr bwMode="auto">
          <a:xfrm>
            <a:off x="538110" y="2590800"/>
            <a:ext cx="1900290" cy="3686640"/>
          </a:xfrm>
          <a:prstGeom prst="rect">
            <a:avLst/>
          </a:prstGeom>
          <a:noFill/>
        </p:spPr>
      </p:pic>
      <p:pic>
        <p:nvPicPr>
          <p:cNvPr id="2053" name="Picture 5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2" cstate="print"/>
          <a:srcRect l="43518" t="13863" r="45029" b="79205"/>
          <a:stretch>
            <a:fillRect/>
          </a:stretch>
        </p:blipFill>
        <p:spPr bwMode="auto">
          <a:xfrm>
            <a:off x="4876800" y="3505200"/>
            <a:ext cx="381000" cy="228600"/>
          </a:xfrm>
          <a:prstGeom prst="rect">
            <a:avLst/>
          </a:prstGeom>
          <a:noFill/>
        </p:spPr>
      </p:pic>
      <p:sp>
        <p:nvSpPr>
          <p:cNvPr id="9" name="Arc 8"/>
          <p:cNvSpPr/>
          <p:nvPr/>
        </p:nvSpPr>
        <p:spPr>
          <a:xfrm>
            <a:off x="4800600" y="3657600"/>
            <a:ext cx="304800" cy="152400"/>
          </a:xfrm>
          <a:prstGeom prst="arc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3" descr="C:\Users\Owner\AppData\Local\Microsoft\Windows\Temporary Internet Files\Content.IE5\E4OI8CQC\MC900232130[1].wmf"/>
          <p:cNvPicPr>
            <a:picLocks noChangeAspect="1" noChangeArrowheads="1"/>
          </p:cNvPicPr>
          <p:nvPr/>
        </p:nvPicPr>
        <p:blipFill>
          <a:blip r:embed="rId3" cstate="print"/>
          <a:srcRect r="47804"/>
          <a:stretch>
            <a:fillRect/>
          </a:stretch>
        </p:blipFill>
        <p:spPr bwMode="auto">
          <a:xfrm flipH="1">
            <a:off x="6629400" y="2590800"/>
            <a:ext cx="1548983" cy="3585630"/>
          </a:xfrm>
          <a:prstGeom prst="rect">
            <a:avLst/>
          </a:prstGeom>
          <a:noFill/>
        </p:spPr>
      </p:pic>
      <p:pic>
        <p:nvPicPr>
          <p:cNvPr id="12" name="Picture 3" descr="C:\Users\Owner\AppData\Local\Microsoft\Windows\Temporary Internet Files\Content.IE5\E4OI8CQC\MC900232130[1].wmf"/>
          <p:cNvPicPr>
            <a:picLocks noChangeAspect="1" noChangeArrowheads="1"/>
          </p:cNvPicPr>
          <p:nvPr/>
        </p:nvPicPr>
        <p:blipFill>
          <a:blip r:embed="rId3" cstate="print"/>
          <a:srcRect r="47804"/>
          <a:stretch>
            <a:fillRect/>
          </a:stretch>
        </p:blipFill>
        <p:spPr bwMode="auto">
          <a:xfrm>
            <a:off x="2044212" y="2895600"/>
            <a:ext cx="1384788" cy="3429000"/>
          </a:xfrm>
          <a:prstGeom prst="rect">
            <a:avLst/>
          </a:prstGeom>
          <a:noFill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Owner\AppData\Local\Microsoft\Windows\Temporary Internet Files\Content.IE5\T8I98EU6\MC9004452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352800"/>
            <a:ext cx="2113483" cy="1681736"/>
          </a:xfrm>
          <a:prstGeom prst="rect">
            <a:avLst/>
          </a:prstGeom>
          <a:noFill/>
        </p:spPr>
      </p:pic>
      <p:pic>
        <p:nvPicPr>
          <p:cNvPr id="23555" name="Picture 3" descr="C:\Users\Owner\AppData\Local\Microsoft\Windows\Temporary Internet Files\Content.IE5\PZYMA1JH\MC90004000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667000"/>
            <a:ext cx="1834896" cy="1719494"/>
          </a:xfrm>
          <a:prstGeom prst="rect">
            <a:avLst/>
          </a:prstGeom>
          <a:noFill/>
        </p:spPr>
      </p:pic>
      <p:pic>
        <p:nvPicPr>
          <p:cNvPr id="23556" name="Picture 4" descr="C:\Users\Owner\AppData\Local\Microsoft\Windows\Temporary Internet Files\Content.IE5\C0JX8ECH\MC90004001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209800"/>
            <a:ext cx="2133600" cy="1672398"/>
          </a:xfrm>
          <a:prstGeom prst="rect">
            <a:avLst/>
          </a:prstGeom>
          <a:noFill/>
        </p:spPr>
      </p:pic>
      <p:pic>
        <p:nvPicPr>
          <p:cNvPr id="23558" name="Picture 6" descr="C:\Users\Owner\AppData\Local\Microsoft\Windows\Temporary Internet Files\Content.IE5\C0JX8ECH\MC90044535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586086"/>
            <a:ext cx="762000" cy="1928431"/>
          </a:xfrm>
          <a:prstGeom prst="rect">
            <a:avLst/>
          </a:prstGeom>
          <a:noFill/>
        </p:spPr>
      </p:pic>
      <p:pic>
        <p:nvPicPr>
          <p:cNvPr id="23559" name="Picture 7" descr="C:\Users\Owner\AppData\Local\Microsoft\Windows\Temporary Internet Files\Content.IE5\LKLBCOS6\MC90044535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3886200"/>
            <a:ext cx="587045" cy="171998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14400" y="5105400"/>
            <a:ext cx="274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atin typeface="標楷體" pitchFamily="65" charset="-120"/>
                <a:ea typeface="標楷體" pitchFamily="65" charset="-120"/>
              </a:rPr>
              <a:t>中</a:t>
            </a:r>
            <a:r>
              <a:rPr lang="zh-CN" altLang="en-US" sz="4000" dirty="0" smtClean="0">
                <a:latin typeface="標楷體" pitchFamily="65" charset="-120"/>
                <a:ea typeface="標楷體" pitchFamily="65" charset="-120"/>
              </a:rPr>
              <a:t>国</a:t>
            </a:r>
            <a:r>
              <a:rPr lang="zh-TW" altLang="en-US" sz="4000" dirty="0" smtClean="0">
                <a:latin typeface="標楷體" pitchFamily="65" charset="-120"/>
                <a:ea typeface="標楷體" pitchFamily="65" charset="-120"/>
              </a:rPr>
              <a:t>城</a:t>
            </a:r>
            <a:endParaRPr lang="en-US" altLang="zh-TW" sz="40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zhōng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guó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chéng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endParaRPr lang="en-US" sz="2400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pic>
        <p:nvPicPr>
          <p:cNvPr id="23560" name="Picture 8" descr="C:\Users\Owner\AppData\Local\Microsoft\Windows\Temporary Internet Files\Content.IE5\T8I98EU6\MC900445338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4114800"/>
            <a:ext cx="512064" cy="1375562"/>
          </a:xfrm>
          <a:prstGeom prst="rect">
            <a:avLst/>
          </a:prstGeom>
          <a:noFill/>
        </p:spPr>
      </p:pic>
      <p:pic>
        <p:nvPicPr>
          <p:cNvPr id="23561" name="Picture 9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86200" y="4191000"/>
            <a:ext cx="1789481" cy="177393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81000" y="381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所以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很多中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人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喜欢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住在一起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.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他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们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住的地方就叫做 </a:t>
            </a:r>
            <a:r>
              <a:rPr lang="en-US" altLang="zh-TW" sz="3600" dirty="0" smtClean="0">
                <a:latin typeface="DFKai-SB" pitchFamily="65" charset="-120"/>
                <a:ea typeface="DFKai-SB" pitchFamily="65" charset="-120"/>
              </a:rPr>
              <a:t>China Town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唐人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街</a:t>
            </a:r>
            <a:r>
              <a:rPr lang="en-US" altLang="zh-TW" sz="5400" dirty="0" smtClean="0">
                <a:latin typeface="DFKai-SB" pitchFamily="65" charset="-120"/>
                <a:ea typeface="DFKai-SB" pitchFamily="65" charset="-120"/>
              </a:rPr>
              <a:t>.</a:t>
            </a:r>
            <a:endParaRPr lang="en-US" sz="54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C:\Users\Owner\AppData\Local\Microsoft\Windows\Temporary Internet Files\Content.IE5\YMVV9D11\MC9004453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505200"/>
            <a:ext cx="3373467" cy="26971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62600" y="1600200"/>
            <a:ext cx="167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/>
              <a:t> </a:t>
            </a:r>
            <a:endParaRPr lang="en-US" altLang="zh-TW" sz="5400" dirty="0" smtClean="0"/>
          </a:p>
          <a:p>
            <a:r>
              <a:rPr lang="zh-TW" altLang="en-US" sz="5400" dirty="0" smtClean="0"/>
              <a:t> </a:t>
            </a:r>
            <a:endParaRPr lang="en-US" sz="3200" dirty="0"/>
          </a:p>
        </p:txBody>
      </p:sp>
      <p:pic>
        <p:nvPicPr>
          <p:cNvPr id="24583" name="Picture 7" descr="C:\Users\Owner\AppData\Local\Microsoft\Windows\Temporary Internet Files\Content.IE5\C0JX8ECH\MC9004453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438400"/>
            <a:ext cx="4541368" cy="4038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6096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他</a:t>
            </a:r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们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也有快</a:t>
            </a:r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乐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的</a:t>
            </a:r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时</a:t>
            </a:r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候</a:t>
            </a:r>
            <a:r>
              <a:rPr lang="en-US" altLang="zh-TW" sz="4800" dirty="0" smtClean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他们</a:t>
            </a:r>
            <a:endParaRPr lang="en-US" altLang="zh-CN" sz="48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CN" altLang="en-US" sz="4800" dirty="0" smtClean="0">
                <a:latin typeface="標楷體" pitchFamily="65" charset="-120"/>
                <a:ea typeface="標楷體" pitchFamily="65" charset="-120"/>
              </a:rPr>
              <a:t>喜欢练武术</a:t>
            </a:r>
            <a:r>
              <a:rPr lang="en-US" altLang="zh-TW" sz="4800" dirty="0" smtClean="0">
                <a:latin typeface="標楷體" pitchFamily="65" charset="-120"/>
                <a:ea typeface="標楷體" pitchFamily="65" charset="-120"/>
              </a:rPr>
              <a:t>.</a:t>
            </a:r>
            <a:endParaRPr lang="en-US" sz="4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2895600"/>
            <a:ext cx="1295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err="1" smtClean="0"/>
              <a:t>wǔ</a:t>
            </a:r>
            <a:r>
              <a:rPr lang="en-US" altLang="zh-TW" sz="2800" dirty="0" smtClean="0"/>
              <a:t> </a:t>
            </a:r>
            <a:r>
              <a:rPr lang="en-US" altLang="zh-TW" sz="2800" dirty="0" err="1" smtClean="0"/>
              <a:t>shù</a:t>
            </a:r>
            <a:r>
              <a:rPr lang="en-US" altLang="zh-TW" sz="2800" dirty="0" smtClean="0"/>
              <a:t> 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1642 L -0.00104 -0.4960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49607 L 0.00729 0.04787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fixed" ptsTypes="">
                                      <p:cBhvr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Owner\AppData\Local\Microsoft\Windows\Temporary Internet Files\Content.IE5\T8I98EU6\MC90002356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0"/>
            <a:ext cx="3657599" cy="284665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609600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標楷體" pitchFamily="65" charset="-120"/>
                <a:ea typeface="標楷體" pitchFamily="65" charset="-120"/>
              </a:rPr>
              <a:t>过新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年的</a:t>
            </a:r>
            <a:r>
              <a:rPr lang="zh-CN" altLang="en-US" sz="4400" dirty="0" smtClean="0">
                <a:latin typeface="標楷體" pitchFamily="65" charset="-120"/>
                <a:ea typeface="標楷體" pitchFamily="65" charset="-120"/>
              </a:rPr>
              <a:t>时候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他</a:t>
            </a:r>
            <a:r>
              <a:rPr lang="zh-CN" altLang="en-US" sz="4400" dirty="0" smtClean="0">
                <a:latin typeface="標楷體" pitchFamily="65" charset="-120"/>
                <a:ea typeface="標楷體" pitchFamily="65" charset="-120"/>
              </a:rPr>
              <a:t>们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一定</a:t>
            </a:r>
            <a:r>
              <a:rPr lang="zh-CN" altLang="en-US" sz="4400" dirty="0" smtClean="0">
                <a:latin typeface="標楷體" pitchFamily="65" charset="-120"/>
                <a:ea typeface="標楷體" pitchFamily="65" charset="-120"/>
              </a:rPr>
              <a:t>舞龙</a:t>
            </a:r>
            <a:endParaRPr lang="en-US" altLang="zh-CN" sz="4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舞</a:t>
            </a:r>
            <a:r>
              <a:rPr lang="zh-CN" altLang="en-US" sz="4400" dirty="0" smtClean="0">
                <a:latin typeface="標楷體" pitchFamily="65" charset="-120"/>
                <a:ea typeface="標楷體" pitchFamily="65" charset="-120"/>
              </a:rPr>
              <a:t>狮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大吃大喝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.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  </a:t>
            </a:r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074" name="Picture 2" descr="C:\Users\Li\AppData\Local\Microsoft\Windows\Temporary Internet Files\Content.IE5\6SNZCFTB\MC90009774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8186" y="3581400"/>
            <a:ext cx="2588236" cy="26404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77000" y="1295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 </a:t>
            </a:r>
            <a:r>
              <a:rPr lang="en-US" altLang="zh-TW" dirty="0" err="1" smtClean="0"/>
              <a:t>wǔ</a:t>
            </a:r>
            <a:r>
              <a:rPr lang="en-US" altLang="zh-TW" dirty="0" smtClean="0"/>
              <a:t> </a:t>
            </a:r>
            <a:r>
              <a:rPr lang="zh-TW" altLang="en-US" dirty="0" smtClean="0"/>
              <a:t>  </a:t>
            </a:r>
            <a:r>
              <a:rPr lang="en-US" altLang="zh-TW" dirty="0" err="1" smtClean="0"/>
              <a:t>lóng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371600"/>
            <a:ext cx="4267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很多中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人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最后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回去他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们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的老家了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。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 </a:t>
            </a:r>
          </a:p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也有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一些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人沒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有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回去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 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他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们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的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儿女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生在美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住在美国，变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成了美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国华人。</a:t>
            </a:r>
            <a:endParaRPr lang="en-US" altLang="zh-TW" sz="4000" dirty="0" smtClean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4100" name="Picture 4" descr="C:\Users\Li\AppData\Local\Microsoft\Windows\Temporary Internet Files\Content.IE5\GZDMD7ZS\MP900446466[1].jpg"/>
          <p:cNvPicPr>
            <a:picLocks noChangeAspect="1" noChangeArrowheads="1"/>
          </p:cNvPicPr>
          <p:nvPr/>
        </p:nvPicPr>
        <p:blipFill>
          <a:blip r:embed="rId2"/>
          <a:srcRect t="14444" r="11667"/>
          <a:stretch>
            <a:fillRect/>
          </a:stretch>
        </p:blipFill>
        <p:spPr bwMode="auto">
          <a:xfrm>
            <a:off x="5243946" y="1295400"/>
            <a:ext cx="2989613" cy="43434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>
          <a:xfrm>
            <a:off x="533400" y="3733800"/>
            <a:ext cx="8305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29400" y="2819400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到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2011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 年</a:t>
            </a:r>
            <a:endParaRPr lang="en-US" sz="40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7" name="Plus 6"/>
          <p:cNvSpPr/>
          <p:nvPr/>
        </p:nvSpPr>
        <p:spPr>
          <a:xfrm>
            <a:off x="914400" y="3505200"/>
            <a:ext cx="304800" cy="99060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us 7"/>
          <p:cNvSpPr/>
          <p:nvPr/>
        </p:nvSpPr>
        <p:spPr>
          <a:xfrm>
            <a:off x="8153400" y="3505200"/>
            <a:ext cx="304800" cy="99060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2743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從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1849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年</a:t>
            </a:r>
            <a:endParaRPr lang="en-US" sz="40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5105400"/>
            <a:ext cx="49616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400" dirty="0" smtClean="0"/>
              <a:t>2011</a:t>
            </a:r>
            <a:r>
              <a:rPr lang="zh-TW" altLang="en-US" sz="4400" dirty="0" smtClean="0"/>
              <a:t> </a:t>
            </a:r>
            <a:r>
              <a:rPr lang="en-US" altLang="zh-TW" sz="4400" dirty="0" smtClean="0"/>
              <a:t>–</a:t>
            </a:r>
            <a:r>
              <a:rPr lang="zh-TW" altLang="en-US" sz="4400" dirty="0" smtClean="0"/>
              <a:t> </a:t>
            </a:r>
            <a:r>
              <a:rPr lang="en-US" altLang="zh-TW" sz="4400" dirty="0" smtClean="0"/>
              <a:t>1849</a:t>
            </a:r>
            <a:r>
              <a:rPr lang="zh-TW" altLang="en-US" sz="4400" dirty="0" smtClean="0"/>
              <a:t> </a:t>
            </a:r>
            <a:r>
              <a:rPr lang="en-US" altLang="zh-TW" sz="4400" dirty="0" smtClean="0"/>
              <a:t>=</a:t>
            </a:r>
            <a:r>
              <a:rPr lang="zh-TW" altLang="en-US" sz="4400" dirty="0" smtClean="0"/>
              <a:t> </a:t>
            </a:r>
            <a:r>
              <a:rPr lang="en-US" altLang="zh-TW" sz="4400" dirty="0" smtClean="0"/>
              <a:t>162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年</a:t>
            </a:r>
            <a:endParaRPr lang="en-US" sz="4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1" name="Plus 10"/>
          <p:cNvSpPr/>
          <p:nvPr/>
        </p:nvSpPr>
        <p:spPr>
          <a:xfrm>
            <a:off x="7620000" y="3505200"/>
            <a:ext cx="304800" cy="9906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58000" y="44196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/>
              <a:t>2003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年</a:t>
            </a:r>
            <a:endParaRPr lang="en-US" sz="2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2600" y="685800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很久以前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...</a:t>
            </a:r>
          </a:p>
          <a:p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Hěn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zh-TW" alt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</a:t>
            </a:r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jiǔ</a:t>
            </a:r>
            <a:r>
              <a:rPr lang="zh-TW" alt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  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yǐ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zh-TW" alt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  </a:t>
            </a:r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qián</a:t>
            </a:r>
            <a:r>
              <a:rPr lang="en-US" sz="24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endParaRPr lang="en-US" sz="2400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743200" y="41148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有多少年？</a:t>
            </a:r>
            <a:endParaRPr lang="en-US" sz="36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ct.concrete.org.uk/images/world-map-outl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14400"/>
            <a:ext cx="8481668" cy="46482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2819400" y="2133600"/>
            <a:ext cx="12954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geography.about.com/library/blank/chi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533400"/>
            <a:ext cx="1795445" cy="142875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 rot="5400000">
            <a:off x="3048000" y="1905000"/>
            <a:ext cx="9906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400800" y="1905000"/>
            <a:ext cx="16002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22" idx="2"/>
          </p:cNvCxnSpPr>
          <p:nvPr/>
        </p:nvCxnSpPr>
        <p:spPr>
          <a:xfrm rot="16200000" flipH="1">
            <a:off x="5855881" y="1664881"/>
            <a:ext cx="866777" cy="3754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2000" y="3810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中</a:t>
            </a:r>
            <a:r>
              <a:rPr lang="zh-CN" altLang="en-US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国</a:t>
            </a:r>
            <a:endParaRPr lang="en-US" sz="54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81800" y="3048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美</a:t>
            </a:r>
            <a:r>
              <a:rPr lang="zh-CN" altLang="en-US" sz="5400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国</a:t>
            </a:r>
            <a:endParaRPr lang="en-US" sz="54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1143000"/>
            <a:ext cx="220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zhōng</a:t>
            </a:r>
            <a:r>
              <a:rPr lang="en-US" sz="2400" dirty="0" smtClean="0"/>
              <a:t> </a:t>
            </a:r>
            <a:r>
              <a:rPr lang="zh-TW" altLang="en-US" sz="2400" dirty="0" smtClean="0"/>
              <a:t>  </a:t>
            </a:r>
            <a:r>
              <a:rPr lang="en-US" sz="2400" dirty="0" err="1" smtClean="0"/>
              <a:t>guó</a:t>
            </a:r>
            <a:r>
              <a:rPr lang="en-US" sz="2400" dirty="0" smtClean="0"/>
              <a:t> </a:t>
            </a:r>
          </a:p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315200" y="1219200"/>
            <a:ext cx="167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M</a:t>
            </a:r>
            <a:r>
              <a:rPr lang="en-US" sz="2400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ě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guó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22" name="Picture 2" descr="http://geography.about.com/library/blank/usa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304800"/>
            <a:ext cx="1382676" cy="111442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09600" y="5029200"/>
            <a:ext cx="716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一百六十年以前</a:t>
            </a:r>
            <a:r>
              <a:rPr lang="en-US" altLang="zh-TW" sz="32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 世界上有兩</a:t>
            </a:r>
            <a:r>
              <a:rPr lang="zh-CN" altLang="en-US" sz="3200" dirty="0" smtClean="0">
                <a:latin typeface="DFKai-SB" pitchFamily="65" charset="-120"/>
                <a:ea typeface="DFKai-SB" pitchFamily="65" charset="-120"/>
              </a:rPr>
              <a:t>个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很有名的大</a:t>
            </a:r>
            <a:r>
              <a:rPr lang="zh-CN" altLang="en-US" sz="32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en-US" altLang="zh-TW" sz="3200" dirty="0" smtClean="0">
                <a:latin typeface="DFKai-SB" pitchFamily="65" charset="-120"/>
                <a:ea typeface="DFKai-SB" pitchFamily="65" charset="-120"/>
              </a:rPr>
              <a:t>.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 一</a:t>
            </a:r>
            <a:r>
              <a:rPr lang="zh-CN" altLang="en-US" sz="3200" dirty="0" smtClean="0">
                <a:latin typeface="DFKai-SB" pitchFamily="65" charset="-120"/>
                <a:ea typeface="DFKai-SB" pitchFamily="65" charset="-120"/>
              </a:rPr>
              <a:t>个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是很古老的中</a:t>
            </a:r>
            <a:r>
              <a:rPr lang="zh-CN" altLang="en-US" sz="32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en-US" altLang="zh-TW" sz="3200" dirty="0" smtClean="0">
                <a:latin typeface="DFKai-SB" pitchFamily="65" charset="-120"/>
                <a:ea typeface="DFKai-SB" pitchFamily="65" charset="-120"/>
              </a:rPr>
              <a:t>, 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一</a:t>
            </a:r>
            <a:r>
              <a:rPr lang="zh-CN" altLang="en-US" sz="3200" dirty="0" smtClean="0">
                <a:latin typeface="DFKai-SB" pitchFamily="65" charset="-120"/>
                <a:ea typeface="DFKai-SB" pitchFamily="65" charset="-120"/>
              </a:rPr>
              <a:t>个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是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很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年</a:t>
            </a:r>
            <a:r>
              <a:rPr lang="zh-CN" altLang="en-US" sz="3200" dirty="0" smtClean="0">
                <a:latin typeface="DFKai-SB" pitchFamily="65" charset="-120"/>
                <a:ea typeface="DFKai-SB" pitchFamily="65" charset="-120"/>
              </a:rPr>
              <a:t>轻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的</a:t>
            </a:r>
            <a:r>
              <a:rPr lang="zh-TW" altLang="en-US" sz="3200" dirty="0" smtClean="0">
                <a:latin typeface="DFKai-SB" pitchFamily="65" charset="-120"/>
                <a:ea typeface="DFKai-SB" pitchFamily="65" charset="-120"/>
              </a:rPr>
              <a:t>美</a:t>
            </a:r>
            <a:r>
              <a:rPr lang="zh-CN" altLang="en-US" sz="32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en-US" altLang="zh-TW" sz="3200" dirty="0" smtClean="0">
                <a:latin typeface="DFKai-SB" pitchFamily="65" charset="-120"/>
                <a:ea typeface="DFKai-SB" pitchFamily="65" charset="-120"/>
              </a:rPr>
              <a:t>.</a:t>
            </a:r>
            <a:endParaRPr lang="en-US" sz="3200" dirty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李乃芃老師編寫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1" grpId="0"/>
      <p:bldP spid="2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eography.about.com/library/blank/china.jpg"/>
          <p:cNvPicPr>
            <a:picLocks noChangeAspect="1" noChangeArrowheads="1"/>
          </p:cNvPicPr>
          <p:nvPr/>
        </p:nvPicPr>
        <p:blipFill>
          <a:blip r:embed="rId3" cstate="print"/>
          <a:srcRect b="8537"/>
          <a:stretch>
            <a:fillRect/>
          </a:stretch>
        </p:blipFill>
        <p:spPr bwMode="auto">
          <a:xfrm>
            <a:off x="762000" y="1143000"/>
            <a:ext cx="79248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810000" y="457200"/>
            <a:ext cx="2743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228600"/>
            <a:ext cx="777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那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时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候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中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有很多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穷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人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生活很苦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 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天天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吃不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饱饭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000" dirty="0" smtClean="0">
                <a:latin typeface="DFKai-SB" pitchFamily="65" charset="-120"/>
                <a:ea typeface="DFKai-SB" pitchFamily="65" charset="-120"/>
              </a:rPr>
              <a:t>日子不好</a:t>
            </a:r>
            <a:r>
              <a:rPr lang="zh-CN" altLang="en-US" sz="4000" dirty="0" smtClean="0">
                <a:latin typeface="DFKai-SB" pitchFamily="65" charset="-120"/>
                <a:ea typeface="DFKai-SB" pitchFamily="65" charset="-120"/>
              </a:rPr>
              <a:t>过</a:t>
            </a:r>
            <a:r>
              <a:rPr lang="en-US" altLang="zh-TW" sz="4000" dirty="0" smtClean="0">
                <a:latin typeface="DFKai-SB" pitchFamily="65" charset="-120"/>
                <a:ea typeface="DFKai-SB" pitchFamily="65" charset="-120"/>
              </a:rPr>
              <a:t>.</a:t>
            </a:r>
          </a:p>
        </p:txBody>
      </p:sp>
      <p:pic>
        <p:nvPicPr>
          <p:cNvPr id="2051" name="Picture 3" descr="C:\Users\Owner\AppData\Local\Microsoft\Windows\Temporary Internet Files\Content.IE5\C0JX8ECH\MC90044535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438400"/>
            <a:ext cx="836371" cy="2116645"/>
          </a:xfrm>
          <a:prstGeom prst="rect">
            <a:avLst/>
          </a:prstGeom>
          <a:noFill/>
        </p:spPr>
      </p:pic>
      <p:pic>
        <p:nvPicPr>
          <p:cNvPr id="2053" name="Picture 5" descr="C:\Users\Owner\AppData\Local\Microsoft\Windows\Temporary Internet Files\Content.IE5\T8I98EU6\MC90044534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1752600"/>
            <a:ext cx="1441094" cy="1762963"/>
          </a:xfrm>
          <a:prstGeom prst="rect">
            <a:avLst/>
          </a:prstGeom>
          <a:noFill/>
        </p:spPr>
      </p:pic>
      <p:pic>
        <p:nvPicPr>
          <p:cNvPr id="2054" name="Picture 6" descr="C:\Users\Owner\AppData\Local\Microsoft\Windows\Temporary Internet Files\Content.IE5\PZYMA1JH\MC90044533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1828800"/>
            <a:ext cx="1241755" cy="1782166"/>
          </a:xfrm>
          <a:prstGeom prst="rect">
            <a:avLst/>
          </a:prstGeom>
          <a:noFill/>
        </p:spPr>
      </p:pic>
      <p:pic>
        <p:nvPicPr>
          <p:cNvPr id="2055" name="Picture 7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4114800"/>
            <a:ext cx="1789481" cy="1773936"/>
          </a:xfrm>
          <a:prstGeom prst="rect">
            <a:avLst/>
          </a:prstGeom>
          <a:noFill/>
        </p:spPr>
      </p:pic>
      <p:pic>
        <p:nvPicPr>
          <p:cNvPr id="2056" name="Picture 8" descr="C:\Users\Owner\AppData\Local\Microsoft\Windows\Temporary Internet Files\Content.IE5\3RZ31YEN\MC90044531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2057400"/>
            <a:ext cx="614477" cy="1768450"/>
          </a:xfrm>
          <a:prstGeom prst="rect">
            <a:avLst/>
          </a:prstGeom>
          <a:noFill/>
        </p:spPr>
      </p:pic>
      <p:pic>
        <p:nvPicPr>
          <p:cNvPr id="2057" name="Picture 9" descr="C:\Users\Owner\AppData\Local\Microsoft\Windows\Temporary Internet Files\Content.IE5\T8I98EU6\MC900445400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4114800"/>
            <a:ext cx="669341" cy="1755648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eography.about.com/library/blank/usa3.jpg"/>
          <p:cNvPicPr>
            <a:picLocks noChangeAspect="1" noChangeArrowheads="1"/>
          </p:cNvPicPr>
          <p:nvPr/>
        </p:nvPicPr>
        <p:blipFill>
          <a:blip r:embed="rId2" cstate="print"/>
          <a:srcRect t="9912" b="9381"/>
          <a:stretch>
            <a:fillRect/>
          </a:stretch>
        </p:blipFill>
        <p:spPr bwMode="auto">
          <a:xfrm>
            <a:off x="1371600" y="2209800"/>
            <a:ext cx="6677025" cy="4343400"/>
          </a:xfrm>
          <a:prstGeom prst="rect">
            <a:avLst/>
          </a:prstGeom>
          <a:noFill/>
        </p:spPr>
      </p:pic>
      <p:sp>
        <p:nvSpPr>
          <p:cNvPr id="3" name="Oval 2"/>
          <p:cNvSpPr/>
          <p:nvPr/>
        </p:nvSpPr>
        <p:spPr>
          <a:xfrm rot="20686112">
            <a:off x="1527113" y="3268733"/>
            <a:ext cx="848796" cy="24575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457200"/>
            <a:ext cx="784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>
                <a:latin typeface="楷体" pitchFamily="49" charset="-122"/>
                <a:ea typeface="楷体" pitchFamily="49" charset="-122"/>
              </a:rPr>
              <a:t>在</a:t>
            </a:r>
            <a:r>
              <a:rPr lang="en-US" altLang="zh-TW" sz="4000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en-US" altLang="zh-CN" sz="4000" dirty="0" smtClean="0">
                <a:latin typeface="楷体" pitchFamily="49" charset="-122"/>
                <a:ea typeface="楷体" pitchFamily="49" charset="-122"/>
              </a:rPr>
              <a:t>8</a:t>
            </a:r>
            <a:r>
              <a:rPr lang="en-US" altLang="zh-TW" sz="4000" dirty="0" smtClean="0">
                <a:latin typeface="楷体" pitchFamily="49" charset="-122"/>
                <a:ea typeface="楷体" pitchFamily="49" charset="-122"/>
              </a:rPr>
              <a:t>49</a:t>
            </a:r>
            <a:r>
              <a:rPr lang="zh-TW" altLang="en-US" sz="4000" dirty="0" smtClean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TW" sz="4000" dirty="0" smtClean="0">
                <a:latin typeface="楷体" pitchFamily="49" charset="-122"/>
                <a:ea typeface="楷体" pitchFamily="49" charset="-122"/>
              </a:rPr>
              <a:t>,</a:t>
            </a:r>
            <a:r>
              <a:rPr lang="zh-TW" altLang="en-US" sz="4000" dirty="0" smtClean="0">
                <a:latin typeface="楷体" pitchFamily="49" charset="-122"/>
                <a:ea typeface="楷体" pitchFamily="49" charset="-122"/>
              </a:rPr>
              <a:t>有人在加利褔尼</a:t>
            </a: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亚</a:t>
            </a:r>
            <a:r>
              <a:rPr lang="zh-TW" altLang="en-US" sz="4000" dirty="0" smtClean="0">
                <a:latin typeface="楷体" pitchFamily="49" charset="-122"/>
                <a:ea typeface="楷体" pitchFamily="49" charset="-122"/>
              </a:rPr>
              <a:t>州</a:t>
            </a:r>
            <a:endParaRPr lang="en-US" altLang="zh-TW" sz="40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发现</a:t>
            </a:r>
            <a:r>
              <a:rPr lang="zh-TW" altLang="en-US" sz="4000" dirty="0" smtClean="0">
                <a:latin typeface="楷体" pitchFamily="49" charset="-122"/>
                <a:ea typeface="楷体" pitchFamily="49" charset="-122"/>
              </a:rPr>
              <a:t>了金子</a:t>
            </a:r>
            <a:r>
              <a:rPr lang="en-US" altLang="zh-TW" sz="4000" dirty="0" smtClean="0">
                <a:latin typeface="楷体" pitchFamily="49" charset="-122"/>
                <a:ea typeface="楷体" pitchFamily="49" charset="-122"/>
              </a:rPr>
              <a:t>,</a:t>
            </a:r>
          </a:p>
          <a:p>
            <a:r>
              <a:rPr lang="zh-TW" altLang="en-US" sz="4000" dirty="0" smtClean="0">
                <a:latin typeface="楷体" pitchFamily="49" charset="-122"/>
                <a:ea typeface="楷体" pitchFamily="49" charset="-122"/>
              </a:rPr>
              <a:t>全世界的人都要去美</a:t>
            </a:r>
            <a:r>
              <a:rPr lang="zh-CN" altLang="en-US" sz="4000" dirty="0" smtClean="0">
                <a:latin typeface="楷体" pitchFamily="49" charset="-122"/>
                <a:ea typeface="楷体" pitchFamily="49" charset="-122"/>
              </a:rPr>
              <a:t>国</a:t>
            </a:r>
            <a:r>
              <a:rPr lang="zh-TW" altLang="en-US" sz="4000" dirty="0" smtClean="0">
                <a:latin typeface="楷体" pitchFamily="49" charset="-122"/>
                <a:ea typeface="楷体" pitchFamily="49" charset="-122"/>
              </a:rPr>
              <a:t>加州挖金子</a:t>
            </a:r>
            <a:r>
              <a:rPr lang="en-US" altLang="zh-TW" sz="4000" dirty="0" smtClean="0">
                <a:latin typeface="楷体" pitchFamily="49" charset="-122"/>
                <a:ea typeface="楷体" pitchFamily="49" charset="-122"/>
              </a:rPr>
              <a:t>.</a:t>
            </a:r>
            <a:endParaRPr lang="en-US" sz="40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4800600"/>
            <a:ext cx="152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加州</a:t>
            </a:r>
            <a:r>
              <a:rPr lang="zh-TW" altLang="en-US" sz="4800" dirty="0" smtClean="0">
                <a:solidFill>
                  <a:srgbClr val="FF0000"/>
                </a:solidFill>
              </a:rPr>
              <a:t> </a:t>
            </a:r>
            <a:endParaRPr lang="en-US" altLang="zh-TW" sz="4800" dirty="0" smtClean="0">
              <a:solidFill>
                <a:srgbClr val="FF0000"/>
              </a:solidFill>
            </a:endParaRPr>
          </a:p>
          <a:p>
            <a:r>
              <a:rPr lang="en-US" altLang="zh-TW" sz="2800" dirty="0" err="1" smtClean="0">
                <a:solidFill>
                  <a:srgbClr val="FF0000"/>
                </a:solidFill>
              </a:rPr>
              <a:t>jiā</a:t>
            </a:r>
            <a:r>
              <a:rPr lang="en-US" altLang="zh-TW" sz="2800" dirty="0" smtClean="0">
                <a:solidFill>
                  <a:srgbClr val="FF0000"/>
                </a:solidFill>
              </a:rPr>
              <a:t> </a:t>
            </a:r>
            <a:r>
              <a:rPr lang="en-US" altLang="zh-TW" sz="2800" dirty="0" err="1" smtClean="0">
                <a:solidFill>
                  <a:srgbClr val="FF0000"/>
                </a:solidFill>
              </a:rPr>
              <a:t>zhōu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0" y="990600"/>
            <a:ext cx="327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rgbClr val="0070C0"/>
                </a:solidFill>
              </a:rPr>
              <a:t>jiā</a:t>
            </a:r>
            <a:r>
              <a:rPr lang="en-US" sz="2400" dirty="0" smtClean="0">
                <a:solidFill>
                  <a:srgbClr val="0070C0"/>
                </a:solidFill>
              </a:rPr>
              <a:t>   </a:t>
            </a:r>
            <a:r>
              <a:rPr lang="zh-TW" altLang="en-US" sz="2400" dirty="0" smtClean="0">
                <a:solidFill>
                  <a:srgbClr val="0070C0"/>
                </a:solidFill>
              </a:rPr>
              <a:t>  </a:t>
            </a:r>
            <a:r>
              <a:rPr lang="en-US" sz="2400" dirty="0" err="1" smtClean="0">
                <a:solidFill>
                  <a:srgbClr val="0070C0"/>
                </a:solidFill>
              </a:rPr>
              <a:t>lì</a:t>
            </a:r>
            <a:r>
              <a:rPr lang="en-US" sz="2400" dirty="0" smtClean="0">
                <a:solidFill>
                  <a:srgbClr val="0070C0"/>
                </a:solidFill>
              </a:rPr>
              <a:t>    </a:t>
            </a:r>
            <a:r>
              <a:rPr lang="en-US" sz="2400" dirty="0" err="1" smtClean="0">
                <a:solidFill>
                  <a:srgbClr val="0070C0"/>
                </a:solidFill>
              </a:rPr>
              <a:t>fù</a:t>
            </a:r>
            <a:r>
              <a:rPr lang="en-US" sz="2400" dirty="0" smtClean="0">
                <a:solidFill>
                  <a:srgbClr val="0070C0"/>
                </a:solidFill>
              </a:rPr>
              <a:t>   </a:t>
            </a:r>
            <a:r>
              <a:rPr lang="en-US" sz="2400" dirty="0" err="1" smtClean="0">
                <a:solidFill>
                  <a:srgbClr val="0070C0"/>
                </a:solidFill>
              </a:rPr>
              <a:t>ní</a:t>
            </a:r>
            <a:r>
              <a:rPr lang="en-US" sz="2400" dirty="0" smtClean="0">
                <a:solidFill>
                  <a:srgbClr val="0070C0"/>
                </a:solidFill>
              </a:rPr>
              <a:t>    </a:t>
            </a:r>
            <a:r>
              <a:rPr lang="en-US" sz="2400" dirty="0" err="1" smtClean="0">
                <a:solidFill>
                  <a:srgbClr val="0070C0"/>
                </a:solidFill>
              </a:rPr>
              <a:t>yà</a:t>
            </a:r>
            <a:r>
              <a:rPr lang="en-US" sz="2400" dirty="0" smtClean="0">
                <a:solidFill>
                  <a:srgbClr val="0070C0"/>
                </a:solidFill>
              </a:rPr>
              <a:t>   </a:t>
            </a:r>
            <a:r>
              <a:rPr lang="en-US" sz="2400" dirty="0" err="1" smtClean="0">
                <a:solidFill>
                  <a:srgbClr val="0070C0"/>
                </a:solidFill>
              </a:rPr>
              <a:t>zhōu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72200" y="4724400"/>
            <a:ext cx="2286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楷体" pitchFamily="49" charset="-122"/>
                <a:ea typeface="楷体" pitchFamily="49" charset="-122"/>
              </a:rPr>
              <a:t>火  </a:t>
            </a:r>
            <a:r>
              <a:rPr lang="zh-CN" altLang="en-US" sz="4800" dirty="0" smtClean="0">
                <a:latin typeface="楷体" pitchFamily="49" charset="-122"/>
                <a:ea typeface="楷体" pitchFamily="49" charset="-122"/>
              </a:rPr>
              <a:t>车</a:t>
            </a:r>
            <a:endParaRPr lang="en-US" altLang="zh-TW" sz="48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en-US" altLang="zh-TW" sz="2800" dirty="0" err="1" smtClean="0"/>
              <a:t>Huǒ</a:t>
            </a:r>
            <a:r>
              <a:rPr lang="zh-TW" altLang="en-US" sz="2800" dirty="0" smtClean="0"/>
              <a:t>       </a:t>
            </a:r>
            <a:r>
              <a:rPr lang="en-US" altLang="zh-TW" sz="2800" dirty="0" smtClean="0"/>
              <a:t> </a:t>
            </a:r>
            <a:r>
              <a:rPr lang="en-US" altLang="zh-TW" sz="2800" dirty="0" err="1" smtClean="0"/>
              <a:t>chē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457200"/>
            <a:ext cx="8650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东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部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的美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人要坐火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车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去西部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.</a:t>
            </a:r>
            <a:endParaRPr lang="en-US" sz="4800" dirty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7" name="Picture 2" descr="http://geography.about.com/library/blank/us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590800"/>
            <a:ext cx="4086225" cy="3293462"/>
          </a:xfrm>
          <a:prstGeom prst="rect">
            <a:avLst/>
          </a:prstGeom>
          <a:noFill/>
        </p:spPr>
      </p:pic>
      <p:pic>
        <p:nvPicPr>
          <p:cNvPr id="3" name="Picture 2" descr="C:\Users\Owner\AppData\Local\Microsoft\Windows\Temporary Internet Files\Content.IE5\E4OI8CQC\MC90005547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9263" flipH="1">
            <a:off x="6874455" y="2761260"/>
            <a:ext cx="1734109" cy="1869902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 rot="10800000">
            <a:off x="1371600" y="3886200"/>
            <a:ext cx="3200400" cy="304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12954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Dōng</a:t>
            </a:r>
            <a:r>
              <a:rPr lang="en-US" sz="2400" dirty="0" smtClean="0"/>
              <a:t> </a:t>
            </a:r>
            <a:r>
              <a:rPr lang="en-US" sz="2400" dirty="0" err="1" smtClean="0"/>
              <a:t>bù</a:t>
            </a:r>
            <a:r>
              <a:rPr lang="en-US" sz="2400" dirty="0" smtClean="0"/>
              <a:t>                                                         </a:t>
            </a:r>
            <a:r>
              <a:rPr lang="en-US" sz="2400" dirty="0" err="1" smtClean="0"/>
              <a:t>huǒ</a:t>
            </a:r>
            <a:r>
              <a:rPr lang="en-US" sz="2400" dirty="0" smtClean="0"/>
              <a:t>  </a:t>
            </a:r>
            <a:r>
              <a:rPr lang="en-US" sz="2400" dirty="0" err="1" smtClean="0"/>
              <a:t>chē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18288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大家都想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发财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越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快越好</a:t>
            </a:r>
            <a:r>
              <a:rPr lang="en-US" altLang="zh-TW" sz="4800" dirty="0" smtClean="0">
                <a:latin typeface="楷体" pitchFamily="49" charset="-122"/>
                <a:ea typeface="楷体" pitchFamily="49" charset="-122"/>
              </a:rPr>
              <a:t>!</a:t>
            </a:r>
            <a:endParaRPr lang="en-US" sz="4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049 0.00323 L -0.67951 0.0032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Owner\AppData\Local\Microsoft\Windows\Temporary Internet Files\Content.IE5\C0JX8ECH\MC900037355[1].wmf"/>
          <p:cNvPicPr>
            <a:picLocks noChangeAspect="1" noChangeArrowheads="1"/>
          </p:cNvPicPr>
          <p:nvPr/>
        </p:nvPicPr>
        <p:blipFill>
          <a:blip r:embed="rId2" cstate="print"/>
          <a:srcRect l="55443"/>
          <a:stretch>
            <a:fillRect/>
          </a:stretch>
        </p:blipFill>
        <p:spPr bwMode="auto">
          <a:xfrm>
            <a:off x="838200" y="457200"/>
            <a:ext cx="2719290" cy="5759492"/>
          </a:xfrm>
          <a:prstGeom prst="rect">
            <a:avLst/>
          </a:prstGeom>
          <a:noFill/>
        </p:spPr>
      </p:pic>
      <p:pic>
        <p:nvPicPr>
          <p:cNvPr id="19458" name="Picture 2" descr="C:\Users\Owner\AppData\Local\Microsoft\Windows\Temporary Internet Files\Content.IE5\E4OI8CQC\MC90005547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5045044"/>
            <a:ext cx="1857038" cy="18129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1000" y="56388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標楷體" pitchFamily="65" charset="-120"/>
                <a:ea typeface="標楷體" pitchFamily="65" charset="-120"/>
              </a:rPr>
              <a:t>铁</a:t>
            </a:r>
            <a:r>
              <a:rPr lang="zh-TW" altLang="en-US" sz="3600" dirty="0" smtClean="0">
                <a:latin typeface="標楷體" pitchFamily="65" charset="-120"/>
                <a:ea typeface="標楷體" pitchFamily="65" charset="-120"/>
              </a:rPr>
              <a:t>路</a:t>
            </a:r>
            <a:endParaRPr lang="en-US" altLang="zh-TW" sz="36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en-US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tiě</a:t>
            </a:r>
            <a:r>
              <a:rPr lang="zh-TW" altLang="en-US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   </a:t>
            </a:r>
            <a:r>
              <a:rPr lang="en-US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dirty="0" err="1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lù</a:t>
            </a:r>
            <a:r>
              <a:rPr lang="en-US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endParaRPr lang="en-US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533400"/>
            <a:ext cx="5486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美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需要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盖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很多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铁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路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.</a:t>
            </a:r>
          </a:p>
          <a:p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因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为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火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车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跑得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比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马车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还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快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，大家都想坐火车去西部挖金子。</a:t>
            </a:r>
            <a:endParaRPr lang="en-US" sz="4400" dirty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1026" name="Picture 2" descr="C:\Users\Li\AppData\Local\Microsoft\Windows\Temporary Internet Files\Content.IE5\GZDMD7ZS\MC900089416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3276600"/>
            <a:ext cx="1816913" cy="1723644"/>
          </a:xfrm>
          <a:prstGeom prst="rect">
            <a:avLst/>
          </a:prstGeom>
          <a:noFill/>
        </p:spPr>
      </p:pic>
      <p:pic>
        <p:nvPicPr>
          <p:cNvPr id="1027" name="Picture 3" descr="C:\Users\Li\AppData\Local\Microsoft\Windows\Temporary Internet Files\Content.IE5\OJDUK14U\MC90043555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4572000"/>
            <a:ext cx="1828800" cy="1828800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dirty="0" smtClean="0"/>
              <a:t>李乃芃老師編寫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48 0.00185 C -0.16337 -0.05088 -0.20226 -0.10361 -0.21893 -0.12766 C -0.23559 -0.15171 -0.22188 -0.13553 -0.22448 -0.1427 C -0.22709 -0.14986 -0.22934 -0.15079 -0.23438 -0.17068 C -0.23941 -0.19057 -0.24879 -0.24075 -0.25417 -0.26272 C -0.25955 -0.28469 -0.26546 -0.28585 -0.26684 -0.30204 C -0.26823 -0.31823 -0.2658 -0.34459 -0.2625 -0.36032 C -0.25921 -0.37604 -0.25174 -0.38761 -0.24705 -0.39593 C -0.24237 -0.40426 -0.23907 -0.40588 -0.23438 -0.41097 C -0.22969 -0.41605 -0.22431 -0.42091 -0.21893 -0.426 C -0.21355 -0.43109 -0.20799 -0.43733 -0.20209 -0.44103 C -0.19618 -0.44473 -0.19879 -0.44103 -0.18368 -0.44843 C -0.16858 -0.45583 -0.14167 -0.47641 -0.11181 -0.4859 C -0.08195 -0.49538 -0.03646 -0.50023 -0.00487 -0.50463 C 0.02673 -0.50902 0.03003 -0.52059 0.07829 -0.51226 C 0.12604 -0.50393 0.23906 -0.48751 0.28524 -0.45398 C 0.33107 -0.42045 0.33888 -0.35384 0.35295 -0.31152 C 0.36701 -0.2692 0.36857 -0.2396 0.36979 -0.20074 C 0.371 -0.16189 0.37048 -0.12142 0.35989 -0.07887 C 0.3493 -0.03631 0.3276 0.02706 0.30642 0.05434 C 0.28524 0.08163 0.27395 0.07632 0.23281 0.08441 C 0.19166 0.0925 0.1151 0.11031 0.05989 0.10314 C 0.00468 0.09597 -0.0724 0.05203 -0.09775 0.04116 " pathEditMode="relative" rAng="0" ptsTypes="aaaaaaaaaaaaaaaaaaaaaaA">
                                      <p:cBhvr>
                                        <p:cTn id="6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Owner\AppData\Local\Microsoft\Windows\Temporary Internet Files\Content.IE5\LKLBCOS6\MC90022918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971800"/>
            <a:ext cx="2971800" cy="28929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304800"/>
            <a:ext cx="853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盖铁路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很辛苦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美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也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需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要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许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多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铁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路工人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。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有人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听说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中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人很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勤劳</a:t>
            </a:r>
            <a:r>
              <a:rPr lang="en-US" altLang="zh-TW" sz="48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又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肯</a:t>
            </a:r>
            <a:r>
              <a:rPr lang="zh-TW" altLang="en-US" sz="4800" dirty="0" smtClean="0">
                <a:latin typeface="DFKai-SB" pitchFamily="65" charset="-120"/>
                <a:ea typeface="DFKai-SB" pitchFamily="65" charset="-120"/>
              </a:rPr>
              <a:t>吃苦</a:t>
            </a:r>
            <a:r>
              <a:rPr lang="zh-CN" altLang="en-US" sz="4800" dirty="0" smtClean="0">
                <a:latin typeface="DFKai-SB" pitchFamily="65" charset="-120"/>
                <a:ea typeface="DFKai-SB" pitchFamily="65" charset="-120"/>
              </a:rPr>
              <a:t>。</a:t>
            </a:r>
            <a:endParaRPr lang="en-US" altLang="zh-TW" sz="4800" dirty="0" smtClean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62600" y="4876800"/>
            <a:ext cx="2971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铁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路工人</a:t>
            </a:r>
            <a:endParaRPr lang="en-US" altLang="zh-TW" sz="4400" dirty="0" smtClean="0"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0" y="5562600"/>
            <a:ext cx="1103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err="1" smtClean="0"/>
              <a:t>Gōng</a:t>
            </a:r>
            <a:r>
              <a:rPr lang="en-US" altLang="zh-TW" dirty="0" smtClean="0"/>
              <a:t>  </a:t>
            </a:r>
            <a:r>
              <a:rPr lang="en-US" altLang="zh-TW" dirty="0" err="1" smtClean="0"/>
              <a:t>rén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geography.about.com/library/blank/china.jpg"/>
          <p:cNvPicPr>
            <a:picLocks noChangeAspect="1" noChangeArrowheads="1"/>
          </p:cNvPicPr>
          <p:nvPr/>
        </p:nvPicPr>
        <p:blipFill>
          <a:blip r:embed="rId2" cstate="print"/>
          <a:srcRect b="7570"/>
          <a:stretch>
            <a:fillRect/>
          </a:stretch>
        </p:blipFill>
        <p:spPr bwMode="auto">
          <a:xfrm>
            <a:off x="685800" y="2286000"/>
            <a:ext cx="5970369" cy="419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7" descr="C:\Users\Owner\AppData\Local\Microsoft\Windows\Temporary Internet Files\Content.IE5\C0JX8ECH\MC9004453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962400"/>
            <a:ext cx="2308859" cy="228880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62000" y="17526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381000"/>
            <a:ext cx="8382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又有人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说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中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国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人很瘦小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 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他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们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行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嗎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? 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还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有人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说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,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 为什么不行？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他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们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的祖先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盖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了一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座很伟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大的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万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里</a:t>
            </a:r>
            <a:r>
              <a:rPr lang="zh-CN" altLang="en-US" sz="4400" dirty="0" smtClean="0">
                <a:latin typeface="DFKai-SB" pitchFamily="65" charset="-120"/>
                <a:ea typeface="DFKai-SB" pitchFamily="65" charset="-120"/>
              </a:rPr>
              <a:t>长</a:t>
            </a:r>
            <a:r>
              <a:rPr lang="zh-TW" altLang="en-US" sz="4400" dirty="0" smtClean="0">
                <a:latin typeface="DFKai-SB" pitchFamily="65" charset="-120"/>
                <a:ea typeface="DFKai-SB" pitchFamily="65" charset="-120"/>
              </a:rPr>
              <a:t>城啊</a:t>
            </a:r>
            <a:r>
              <a:rPr lang="en-US" altLang="zh-TW" sz="4400" dirty="0" smtClean="0">
                <a:latin typeface="DFKai-SB" pitchFamily="65" charset="-120"/>
                <a:ea typeface="DFKai-SB" pitchFamily="65" charset="-120"/>
              </a:rPr>
              <a:t>!</a:t>
            </a:r>
            <a:endParaRPr lang="en-US" sz="4400" dirty="0">
              <a:latin typeface="DFKai-SB" pitchFamily="65" charset="-120"/>
              <a:ea typeface="DFKai-SB" pitchFamily="65" charset="-120"/>
            </a:endParaRPr>
          </a:p>
        </p:txBody>
      </p:sp>
      <p:pic>
        <p:nvPicPr>
          <p:cNvPr id="2051" name="Picture 3" descr="C:\Users\Li\AppData\Local\Microsoft\Windows\Temporary Internet Files\Content.IE5\6SNZCFTB\MC900287279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2667000"/>
            <a:ext cx="2069278" cy="2091527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1AD3A-444D-4B03-9C26-56B77B85ADE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李乃芃老師編寫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535</Words>
  <Application>Microsoft Office PowerPoint</Application>
  <PresentationFormat>On-screen Show (4:3)</PresentationFormat>
  <Paragraphs>88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Li</cp:lastModifiedBy>
  <cp:revision>122</cp:revision>
  <dcterms:created xsi:type="dcterms:W3CDTF">2010-07-02T06:15:49Z</dcterms:created>
  <dcterms:modified xsi:type="dcterms:W3CDTF">2011-05-24T00:31:24Z</dcterms:modified>
</cp:coreProperties>
</file>